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9" r:id="rId2"/>
    <p:sldId id="342" r:id="rId3"/>
    <p:sldId id="343" r:id="rId4"/>
    <p:sldId id="344" r:id="rId5"/>
    <p:sldId id="336" r:id="rId6"/>
    <p:sldId id="341" r:id="rId7"/>
    <p:sldId id="331" r:id="rId8"/>
    <p:sldId id="334" r:id="rId9"/>
    <p:sldId id="340" r:id="rId10"/>
    <p:sldId id="304" r:id="rId1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128" d="100"/>
          <a:sy n="128" d="100"/>
        </p:scale>
        <p:origin x="-10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8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6" Type="http://schemas.openxmlformats.org/officeDocument/2006/relationships/image" Target="../media/image9.gi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0313970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/>
          <a:stretch>
            <a:fillRect/>
          </a:stretch>
        </p:blipFill>
        <p:spPr/>
      </p:pic>
      <p:sp>
        <p:nvSpPr>
          <p:cNvPr id="17" name="Rectangle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proprietary app to prevent violent extremism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brother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terfall_j0262353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25400" cap="rnd" cmpd="sng" algn="ctr">
            <a:noFill/>
            <a:prstDash val="solid"/>
          </a:ln>
          <a:effectLst>
            <a:outerShdw blurRad="63500" dist="38100" dir="540000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Beliefs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/>
              <a:t>actions</a:t>
            </a:r>
            <a:r>
              <a:rPr lang="en-US" dirty="0"/>
              <a:t> of people who support or use </a:t>
            </a:r>
            <a:r>
              <a:rPr lang="en-US" u="sng" dirty="0"/>
              <a:t>ideologically motivated violence</a:t>
            </a:r>
            <a:r>
              <a:rPr lang="en-US" dirty="0"/>
              <a:t> to achieve radical </a:t>
            </a:r>
            <a:r>
              <a:rPr lang="en-US" u="sng" dirty="0"/>
              <a:t>ideological</a:t>
            </a:r>
            <a:r>
              <a:rPr lang="en-US" dirty="0"/>
              <a:t>, </a:t>
            </a:r>
            <a:r>
              <a:rPr lang="en-US" u="sng" dirty="0"/>
              <a:t>religious</a:t>
            </a:r>
            <a:r>
              <a:rPr lang="en-US" dirty="0"/>
              <a:t> or </a:t>
            </a:r>
            <a:r>
              <a:rPr lang="en-US" u="sng" dirty="0"/>
              <a:t>political views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CFFCC"/>
                </a:solidFill>
              </a:rPr>
              <a:t>What is Violent Extremism</a:t>
            </a:r>
            <a:endParaRPr lang="en-US" sz="2400" b="1" dirty="0">
              <a:solidFill>
                <a:srgbClr val="CCFFCC"/>
              </a:solidFill>
            </a:endParaRPr>
          </a:p>
        </p:txBody>
      </p:sp>
      <p:pic>
        <p:nvPicPr>
          <p:cNvPr id="8" name="Picture 7" descr="anti_g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3581400" cy="1999052"/>
          </a:xfrm>
          <a:prstGeom prst="rect">
            <a:avLst/>
          </a:prstGeom>
        </p:spPr>
      </p:pic>
      <p:pic>
        <p:nvPicPr>
          <p:cNvPr id="10" name="Picture 9" descr="kk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57400"/>
            <a:ext cx="1752600" cy="1168400"/>
          </a:xfrm>
          <a:prstGeom prst="rect">
            <a:avLst/>
          </a:prstGeom>
        </p:spPr>
      </p:pic>
      <p:pic>
        <p:nvPicPr>
          <p:cNvPr id="11" name="Picture 10" descr="anti_wom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57400"/>
            <a:ext cx="2022743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104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Vision:</a:t>
            </a:r>
            <a:r>
              <a:rPr lang="en-US" sz="1600" dirty="0" smtClean="0"/>
              <a:t> Prevent violent extremism</a:t>
            </a:r>
          </a:p>
          <a:p>
            <a:endParaRPr lang="en-US" sz="1600" dirty="0"/>
          </a:p>
          <a:p>
            <a:r>
              <a:rPr lang="en-US" sz="1600" u="sng" dirty="0" smtClean="0"/>
              <a:t>Mission</a:t>
            </a:r>
            <a:r>
              <a:rPr lang="en-US" sz="1600" dirty="0" smtClean="0"/>
              <a:t>: Create an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intelligence system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/>
              <a:t>Understand and identify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targets</a:t>
            </a:r>
            <a:r>
              <a:rPr lang="en-US" sz="1600" dirty="0" smtClean="0"/>
              <a:t> of violent extremist content online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F7DF56"/>
                </a:solidFill>
              </a:rPr>
              <a:t>Engineer</a:t>
            </a:r>
            <a:r>
              <a:rPr lang="en-US" sz="1600" dirty="0" smtClean="0"/>
              <a:t> and push content through </a:t>
            </a:r>
            <a:r>
              <a:rPr lang="en-US" sz="1600" dirty="0" smtClean="0">
                <a:solidFill>
                  <a:srgbClr val="F7DF56"/>
                </a:solidFill>
              </a:rPr>
              <a:t>touch-points</a:t>
            </a:r>
            <a:r>
              <a:rPr lang="en-US" sz="1600" dirty="0" smtClean="0"/>
              <a:t> to subliminally avert </a:t>
            </a:r>
            <a:r>
              <a:rPr lang="en-US" sz="1600" i="1" dirty="0" smtClean="0"/>
              <a:t>conversion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CCFFCC"/>
                </a:solidFill>
              </a:rPr>
              <a:t>BigBrother</a:t>
            </a:r>
            <a:endParaRPr lang="en-US" sz="2400" b="1" dirty="0">
              <a:solidFill>
                <a:srgbClr val="CCFFCC"/>
              </a:solidFill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990600" y="2438400"/>
            <a:ext cx="1828800" cy="381000"/>
          </a:xfrm>
          <a:prstGeom prst="wedgeRoundRectCallout">
            <a:avLst>
              <a:gd name="adj1" fmla="val -37295"/>
              <a:gd name="adj2" fmla="val -1287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Ask us how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28956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956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FFCC"/>
                </a:solidFill>
              </a:rPr>
              <a:t>Example</a:t>
            </a:r>
            <a:endParaRPr lang="en-US" b="1" dirty="0">
              <a:solidFill>
                <a:srgbClr val="CCFFCC"/>
              </a:solidFill>
            </a:endParaRPr>
          </a:p>
        </p:txBody>
      </p:sp>
      <p:pic>
        <p:nvPicPr>
          <p:cNvPr id="13" name="Picture 12" descr="tru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2223"/>
            <a:ext cx="914400" cy="914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981200" y="4492823"/>
            <a:ext cx="6400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bad_interne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78423"/>
            <a:ext cx="1447800" cy="603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4572000"/>
            <a:ext cx="64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 </a:t>
            </a:r>
            <a:r>
              <a:rPr lang="en-US" sz="1100" b="1" dirty="0" smtClean="0"/>
              <a:t>AM </a:t>
            </a:r>
            <a:r>
              <a:rPr lang="en-US" sz="1400" b="1" dirty="0" smtClean="0"/>
              <a:t>    10 </a:t>
            </a:r>
            <a:r>
              <a:rPr lang="en-US" sz="1100" b="1" dirty="0" smtClean="0"/>
              <a:t>AM    </a:t>
            </a:r>
            <a:r>
              <a:rPr lang="en-US" sz="1400" b="1" dirty="0" smtClean="0"/>
              <a:t>12 </a:t>
            </a:r>
            <a:r>
              <a:rPr lang="en-US" sz="1100" b="1" dirty="0" smtClean="0"/>
              <a:t>PM</a:t>
            </a:r>
            <a:r>
              <a:rPr lang="en-US" sz="1400" b="1" dirty="0" smtClean="0"/>
              <a:t>          3 </a:t>
            </a:r>
            <a:r>
              <a:rPr lang="en-US" sz="1100" b="1" dirty="0" smtClean="0"/>
              <a:t>PM  </a:t>
            </a:r>
            <a:r>
              <a:rPr lang="en-US" sz="1400" b="1" dirty="0" smtClean="0"/>
              <a:t>      5</a:t>
            </a:r>
            <a:r>
              <a:rPr lang="en-US" sz="1100" b="1" dirty="0" smtClean="0"/>
              <a:t>PM     </a:t>
            </a:r>
            <a:r>
              <a:rPr lang="en-US" sz="1400" b="1" dirty="0" smtClean="0"/>
              <a:t>    10 </a:t>
            </a:r>
            <a:r>
              <a:rPr lang="en-US" sz="1100" b="1" dirty="0" smtClean="0"/>
              <a:t>PM                 </a:t>
            </a:r>
            <a:r>
              <a:rPr lang="en-US" sz="1400" b="1" dirty="0" smtClean="0"/>
              <a:t>12</a:t>
            </a:r>
            <a:r>
              <a:rPr lang="en-US" sz="1100" b="1" dirty="0" smtClean="0"/>
              <a:t> AM</a:t>
            </a:r>
            <a:endParaRPr lang="en-US" sz="1100" b="1" dirty="0"/>
          </a:p>
        </p:txBody>
      </p:sp>
      <p:pic>
        <p:nvPicPr>
          <p:cNvPr id="17" name="Picture 16" descr="trump_ph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49823"/>
            <a:ext cx="1066800" cy="1066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4572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Mr. </a:t>
            </a:r>
            <a:r>
              <a:rPr lang="en-US" sz="1400" dirty="0" err="1" smtClean="0"/>
              <a:t>Dwumph</a:t>
            </a:r>
            <a:endParaRPr lang="en-US" sz="1400" dirty="0"/>
          </a:p>
        </p:txBody>
      </p:sp>
      <p:pic>
        <p:nvPicPr>
          <p:cNvPr id="19" name="Picture 18" descr="internet activit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49823"/>
            <a:ext cx="1676400" cy="1058779"/>
          </a:xfrm>
          <a:prstGeom prst="rect">
            <a:avLst/>
          </a:prstGeom>
        </p:spPr>
      </p:pic>
      <p:pic>
        <p:nvPicPr>
          <p:cNvPr id="20" name="Picture 19" descr="Slide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r="19273" b="4992"/>
          <a:stretch/>
        </p:blipFill>
        <p:spPr>
          <a:xfrm>
            <a:off x="457200" y="5022526"/>
            <a:ext cx="1600200" cy="1806870"/>
          </a:xfrm>
          <a:prstGeom prst="rect">
            <a:avLst/>
          </a:prstGeom>
        </p:spPr>
      </p:pic>
      <p:pic>
        <p:nvPicPr>
          <p:cNvPr id="21" name="Picture 20" descr="trump_smir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8" y="3349823"/>
            <a:ext cx="1803302" cy="129837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5800" y="5029200"/>
            <a:ext cx="762000" cy="381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" y="6248400"/>
            <a:ext cx="762000" cy="381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45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586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is selfish and wants to infect as many minds as possible. </a:t>
            </a:r>
          </a:p>
          <a:p>
            <a:endParaRPr lang="en-US" dirty="0"/>
          </a:p>
          <a:p>
            <a:r>
              <a:rPr lang="en-US" dirty="0" smtClean="0"/>
              <a:t>But, not all kinds of information can survive this race to occupy space in brains </a:t>
            </a:r>
            <a:r>
              <a:rPr lang="mr-IN" dirty="0" smtClean="0"/>
              <a:t>–</a:t>
            </a:r>
            <a:r>
              <a:rPr lang="en-US" dirty="0" smtClean="0"/>
              <a:t> Survival of the fittest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CCFFCC"/>
                </a:solidFill>
              </a:rPr>
              <a:t>Memetic</a:t>
            </a:r>
            <a:r>
              <a:rPr lang="en-US" sz="2400" b="1" dirty="0" smtClean="0">
                <a:solidFill>
                  <a:srgbClr val="CCFFCC"/>
                </a:solidFill>
              </a:rPr>
              <a:t> Engineering</a:t>
            </a:r>
            <a:endParaRPr lang="en-US" sz="2400" b="1" dirty="0">
              <a:solidFill>
                <a:srgbClr val="CCFFCC"/>
              </a:solidFill>
            </a:endParaRPr>
          </a:p>
        </p:txBody>
      </p:sp>
      <p:pic>
        <p:nvPicPr>
          <p:cNvPr id="2" name="Picture 1" descr="richard_dawk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7200"/>
            <a:ext cx="257819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846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390471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419100" y="381000"/>
            <a:ext cx="4640263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photo album contains sample pages to get you started.</a:t>
            </a:r>
          </a:p>
          <a:p>
            <a:endParaRPr lang="en-US" dirty="0"/>
          </a:p>
          <a:p>
            <a:r>
              <a:rPr lang="en-US" dirty="0"/>
              <a:t>To add your own pages, click the </a:t>
            </a:r>
            <a:r>
              <a:rPr lang="en-US" b="1" dirty="0"/>
              <a:t>Home</a:t>
            </a:r>
            <a:r>
              <a:rPr lang="en-US" dirty="0"/>
              <a:t> tab, and then click </a:t>
            </a:r>
            <a:r>
              <a:rPr lang="en-US" b="1" dirty="0"/>
              <a:t>New Slide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>
            <a:extLst/>
          </a:lstStyle>
          <a:p>
            <a:pPr marL="0" indent="0"/>
            <a:r>
              <a:rPr lang="en-US" dirty="0"/>
              <a:t>…then click the placeholders to add your own pictures and captions.</a:t>
            </a:r>
          </a:p>
        </p:txBody>
      </p:sp>
      <p:pic>
        <p:nvPicPr>
          <p:cNvPr id="7" name="sunflower_j0262344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17083" r="17083"/>
          <a:stretch>
            <a:fillRect/>
          </a:stretch>
        </p:blipFill>
        <p:spPr>
          <a:xfrm>
            <a:off x="785813" y="2139950"/>
            <a:ext cx="2286000" cy="22860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9" name="j0313979.jpg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/>
          <a:srcRect/>
          <a:stretch>
            <a:fillRect/>
          </a:stretch>
        </p:blipFill>
        <p:spPr/>
      </p:pic>
      <p:pic>
        <p:nvPicPr>
          <p:cNvPr id="8" name="j0313971.jpg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1667" b="1667"/>
          <a:stretch>
            <a:fillRect/>
          </a:stretch>
        </p:blipFill>
        <p:spPr>
          <a:xfrm>
            <a:off x="6162675" y="2139950"/>
            <a:ext cx="2286000" cy="22860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Layout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20000" contrast="10000"/>
          </a:blip>
          <a:stretch>
            <a:fillRect/>
          </a:stretch>
        </p:blipFill>
        <p:spPr>
          <a:xfrm>
            <a:off x="304800" y="304800"/>
            <a:ext cx="4645152" cy="6172200"/>
          </a:xfrm>
          <a:prstGeom prst="rect">
            <a:avLst/>
          </a:prstGeom>
          <a:noFill/>
          <a:ln w="76200" cap="sq" cmpd="sng" algn="ctr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3" name="W¥ل云玗İαЂÕØÚáÛ丫:Téxt Plàçèhòlðêr 表¥鷗字㌍_W 2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extLst/>
          </a:lstStyle>
          <a:p>
            <a:r>
              <a:rPr lang="en-US" dirty="0"/>
              <a:t>Click a picture, and then click the </a:t>
            </a:r>
            <a:r>
              <a:rPr lang="en-US" b="1" dirty="0"/>
              <a:t>Format</a:t>
            </a:r>
            <a:r>
              <a:rPr lang="en-US" dirty="0"/>
              <a:t> </a:t>
            </a:r>
            <a:r>
              <a:rPr lang="en-US" b="1" dirty="0"/>
              <a:t>Picture</a:t>
            </a:r>
            <a:r>
              <a:rPr lang="en-US" dirty="0"/>
              <a:t> tab to create your own frames and make picture corrections such as adjusting contrast and brightness or cropping the picture for just the right look.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ctagon 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12500" r="12500"/>
          <a:stretch>
            <a:fillRect/>
          </a:stretch>
        </p:blipFill>
        <p:spPr>
          <a:xfrm>
            <a:off x="6172200" y="1066800"/>
            <a:ext cx="2743200" cy="3657600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  <a:miter lim="800000"/>
          </a:ln>
          <a:effectLst>
            <a:innerShdw blurRad="50800" dist="50800" dir="13500000">
              <a:srgbClr val="000000">
                <a:alpha val="60000"/>
              </a:srgbClr>
            </a:innerShdw>
          </a:effectLst>
        </p:spPr>
      </p:pic>
      <p:sp>
        <p:nvSpPr>
          <p:cNvPr id="11" name="W¥ل云玗İαЂÕØÚáÛ丫:Téxt Plàçèhòlðêr 表¥鷗字㌍_W 10"/>
          <p:cNvSpPr>
            <a:spLocks noGrp="1"/>
          </p:cNvSpPr>
          <p:nvPr>
            <p:ph type="body" sz="quarter" idx="13"/>
          </p:nvPr>
        </p:nvSpPr>
        <p:spPr>
          <a:xfrm>
            <a:off x="228600" y="4876800"/>
            <a:ext cx="8610600" cy="1752600"/>
          </a:xfrm>
        </p:spPr>
        <p:txBody>
          <a:bodyPr/>
          <a:lstStyle>
            <a:extLst/>
          </a:lstStyle>
          <a:p>
            <a:r>
              <a:rPr lang="en-US" sz="1800" dirty="0"/>
              <a:t>Picture </a:t>
            </a:r>
            <a:r>
              <a:rPr lang="en-US" sz="1800" dirty="0" smtClean="0"/>
              <a:t>Styles </a:t>
            </a:r>
            <a:r>
              <a:rPr lang="en-US" sz="1800" dirty="0"/>
              <a:t>give you great looking “frames” in a single click</a:t>
            </a:r>
            <a:r>
              <a:rPr lang="en-US" dirty="0"/>
              <a:t>.</a:t>
            </a:r>
          </a:p>
        </p:txBody>
      </p:sp>
      <p:pic>
        <p:nvPicPr>
          <p:cNvPr id="9" name="mnts-sky.png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8600" y="1066800"/>
            <a:ext cx="2743200" cy="3657600"/>
          </a:xfrm>
          <a:prstGeom prst="rect">
            <a:avLst/>
          </a:prstGeom>
          <a:noFill/>
          <a:ln w="3175" cap="sq" cmpd="sng" algn="ctr">
            <a:noFill/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trees_j0202227.png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200400" y="1066800"/>
            <a:ext cx="2743200" cy="3657600"/>
          </a:xfrm>
          <a:prstGeom prst="roundRect">
            <a:avLst>
              <a:gd name="adj" fmla="val 16667"/>
            </a:avLst>
          </a:prstGeom>
          <a:noFill/>
          <a:ln w="38100" cap="sq" cmpd="sng" algn="ctr">
            <a:noFill/>
            <a:prstDash val="solid"/>
            <a:miter lim="800000"/>
          </a:ln>
          <a:effectLst>
            <a:outerShdw blurRad="63500" dist="76200" dir="2700000" algn="tl" rotWithShape="0">
              <a:srgbClr val="000000">
                <a:alpha val="70000"/>
              </a:srgbClr>
            </a:outerShdw>
            <a:softEdge rad="31750"/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fall_j0262353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67300" y="3436938"/>
            <a:ext cx="3649663" cy="28892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5" name="mnts-sky.pn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27038" y="384175"/>
            <a:ext cx="4457700" cy="5943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6" name="sunflower_j0262344.png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rcRect l="8307" r="8307"/>
          <a:stretch>
            <a:fillRect/>
          </a:stretch>
        </p:blipFill>
        <p:spPr>
          <a:xfrm>
            <a:off x="5067300" y="388938"/>
            <a:ext cx="3657600" cy="2887662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Photo Album.potx</Template>
  <TotalTime>0</TotalTime>
  <Words>227</Words>
  <Application>Microsoft Macintosh PowerPoint</Application>
  <PresentationFormat>On-screen Show (4:3)</PresentationFormat>
  <Paragraphs>34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Classic Photo Album</vt:lpstr>
      <vt:lpstr>Big brother</vt:lpstr>
      <vt:lpstr>PowerPoint Presentation</vt:lpstr>
      <vt:lpstr>PowerPoint Presentation</vt:lpstr>
      <vt:lpstr>PowerPoint Presentation</vt:lpstr>
      <vt:lpstr>PowerPoint Presentation</vt:lpstr>
      <vt:lpstr>Choose a Layout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2010-02-01T21:16:09Z</dcterms:created>
  <dcterms:modified xsi:type="dcterms:W3CDTF">2017-06-11T16:21:40Z</dcterms:modified>
</cp:coreProperties>
</file>